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8BAB-36E2-4153-9215-4F94B3479B77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5EEC-D8B9-45FF-88A2-6C06F87C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3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1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EDB7-4C45-47E8-BF0F-11F4C8259E8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3BDB-848B-4DC4-BAD9-5685E7FB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Pres. John F. Kennedy</a:t>
            </a:r>
            <a:r>
              <a:rPr lang="en-US" b="1" dirty="0" smtClean="0"/>
              <a:t>:  U.S. 1961-1963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Youngest Pres. ever </a:t>
            </a:r>
            <a:r>
              <a:rPr lang="en-US" dirty="0" smtClean="0"/>
              <a:t>elected</a:t>
            </a:r>
          </a:p>
          <a:p>
            <a:r>
              <a:rPr lang="en-US" b="1" dirty="0" smtClean="0"/>
              <a:t>Civil rights </a:t>
            </a:r>
            <a:r>
              <a:rPr lang="en-US" dirty="0" smtClean="0"/>
              <a:t>champion at home, </a:t>
            </a:r>
            <a:r>
              <a:rPr lang="en-US" b="1" dirty="0" smtClean="0"/>
              <a:t>Peace Corps.</a:t>
            </a:r>
            <a:endParaRPr lang="en-US" b="1" dirty="0" smtClean="0"/>
          </a:p>
          <a:p>
            <a:r>
              <a:rPr lang="en-US" b="1" dirty="0" smtClean="0"/>
              <a:t>Failed Bay of Pigs Invasion against Castro</a:t>
            </a:r>
          </a:p>
          <a:p>
            <a:r>
              <a:rPr lang="en-US" b="1" dirty="0" smtClean="0"/>
              <a:t>Cuban Missile Crisis</a:t>
            </a:r>
          </a:p>
          <a:p>
            <a:r>
              <a:rPr lang="en-US" b="1" dirty="0" smtClean="0"/>
              <a:t>Deployed first troops to Vietnam</a:t>
            </a:r>
          </a:p>
          <a:p>
            <a:r>
              <a:rPr lang="en-US" dirty="0" smtClean="0"/>
              <a:t>Started the U.S. space program (</a:t>
            </a:r>
            <a:r>
              <a:rPr lang="en-US" b="1" dirty="0" smtClean="0"/>
              <a:t>NASA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Signed treaties </a:t>
            </a:r>
            <a:r>
              <a:rPr lang="en-US" b="1" dirty="0" smtClean="0"/>
              <a:t>limiting nuclear weapons testing</a:t>
            </a:r>
            <a:endParaRPr lang="en-US" b="1" dirty="0" smtClean="0"/>
          </a:p>
          <a:p>
            <a:r>
              <a:rPr lang="en-US" b="1" dirty="0" smtClean="0"/>
              <a:t>Assassinated</a:t>
            </a:r>
            <a:r>
              <a:rPr lang="en-US" dirty="0" smtClean="0"/>
              <a:t> in Dallas, Texas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42" y="1600200"/>
            <a:ext cx="417335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Pres. Lyndon B. Johnson</a:t>
            </a:r>
            <a:r>
              <a:rPr lang="en-US" b="1" dirty="0" smtClean="0"/>
              <a:t>:  U.S. 1963-1969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Assumed the presidency after JFK’s assassination</a:t>
            </a:r>
          </a:p>
          <a:p>
            <a:r>
              <a:rPr lang="en-US" dirty="0" smtClean="0"/>
              <a:t>Time in office was defined by the issues surrounding the </a:t>
            </a:r>
            <a:r>
              <a:rPr lang="en-US" b="1" dirty="0" smtClean="0"/>
              <a:t>Vietnam War</a:t>
            </a:r>
          </a:p>
          <a:p>
            <a:r>
              <a:rPr lang="en-US" dirty="0" smtClean="0"/>
              <a:t>His </a:t>
            </a:r>
            <a:r>
              <a:rPr lang="en-US" b="1" dirty="0" smtClean="0"/>
              <a:t>“Great Society” </a:t>
            </a:r>
            <a:r>
              <a:rPr lang="en-US" dirty="0" smtClean="0"/>
              <a:t>initiative helped low-income families in the U.S.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26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Pres. Richard Nixon</a:t>
            </a:r>
            <a:r>
              <a:rPr lang="en-US" b="1" dirty="0" smtClean="0"/>
              <a:t>:  U.S. 1969-1974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First American Pres. to visit Communist China</a:t>
            </a:r>
          </a:p>
          <a:p>
            <a:r>
              <a:rPr lang="en-US" dirty="0" smtClean="0"/>
              <a:t>Periods of </a:t>
            </a:r>
            <a:r>
              <a:rPr lang="en-US" b="1" dirty="0" smtClean="0"/>
              <a:t>détente </a:t>
            </a:r>
            <a:endParaRPr lang="en-US" dirty="0" smtClean="0"/>
          </a:p>
          <a:p>
            <a:r>
              <a:rPr lang="en-US" b="1" dirty="0" smtClean="0"/>
              <a:t>Withdrew American combat troops from Vietnam</a:t>
            </a:r>
          </a:p>
          <a:p>
            <a:r>
              <a:rPr lang="en-US" dirty="0" smtClean="0"/>
              <a:t>Only Pres. </a:t>
            </a:r>
            <a:r>
              <a:rPr lang="en-US" dirty="0"/>
              <a:t>t</a:t>
            </a:r>
            <a:r>
              <a:rPr lang="en-US" dirty="0" smtClean="0"/>
              <a:t>o ever </a:t>
            </a:r>
            <a:r>
              <a:rPr lang="en-US" b="1" dirty="0" smtClean="0"/>
              <a:t>resign</a:t>
            </a:r>
            <a:r>
              <a:rPr lang="en-US" dirty="0" smtClean="0"/>
              <a:t> after being impeached for the </a:t>
            </a:r>
            <a:r>
              <a:rPr lang="en-US" b="1" dirty="0" smtClean="0"/>
              <a:t>Watergate scandal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1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Pres. Ronald Reagan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U.S. 1981-1989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Encouraged the Soviets to </a:t>
            </a:r>
            <a:r>
              <a:rPr lang="en-US" b="1" dirty="0" smtClean="0"/>
              <a:t>“tear down this wall” </a:t>
            </a:r>
            <a:r>
              <a:rPr lang="en-US" dirty="0" smtClean="0"/>
              <a:t>in an effort to end the Cold </a:t>
            </a:r>
            <a:r>
              <a:rPr lang="en-US" dirty="0" smtClean="0"/>
              <a:t>War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(Brandenburg Gate)</a:t>
            </a:r>
            <a:endParaRPr lang="en-US" dirty="0" smtClean="0"/>
          </a:p>
          <a:p>
            <a:r>
              <a:rPr lang="en-US" b="1" dirty="0" smtClean="0"/>
              <a:t>Strategic Defense Initiative </a:t>
            </a:r>
            <a:r>
              <a:rPr lang="en-US" dirty="0" smtClean="0"/>
              <a:t>(SDI or “Star Wars”)</a:t>
            </a:r>
            <a:endParaRPr lang="en-US" dirty="0" smtClean="0"/>
          </a:p>
          <a:p>
            <a:r>
              <a:rPr lang="en-US" b="1" dirty="0" smtClean="0"/>
              <a:t>Negotiated the end to the Cold War with Mikhail Gorbachev in 1991</a:t>
            </a:r>
          </a:p>
          <a:p>
            <a:r>
              <a:rPr lang="en-US" dirty="0" smtClean="0"/>
              <a:t>Was Pres. during the </a:t>
            </a:r>
            <a:r>
              <a:rPr lang="en-US" b="1" dirty="0" smtClean="0"/>
              <a:t>release of American embassy prisoners during the Iranian Revolution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Lech Walesa</a:t>
            </a:r>
            <a:r>
              <a:rPr lang="en-US" b="1" dirty="0" smtClean="0"/>
              <a:t>:  Poland 1983-1995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Trade-union organizer</a:t>
            </a:r>
          </a:p>
          <a:p>
            <a:r>
              <a:rPr lang="en-US" dirty="0" smtClean="0"/>
              <a:t>Organized </a:t>
            </a:r>
            <a:r>
              <a:rPr lang="en-US" i="1" u="sng" dirty="0" smtClean="0"/>
              <a:t>Solidarity</a:t>
            </a:r>
            <a:endParaRPr lang="en-US" u="sng" dirty="0" smtClean="0"/>
          </a:p>
          <a:p>
            <a:r>
              <a:rPr lang="en-US" dirty="0" smtClean="0"/>
              <a:t>Won Nobel Peace Prize in 1983</a:t>
            </a:r>
          </a:p>
          <a:p>
            <a:r>
              <a:rPr lang="en-US" b="1" dirty="0" smtClean="0"/>
              <a:t>Helped Poland break-away from Soviet control and become free &amp; independent</a:t>
            </a:r>
          </a:p>
          <a:p>
            <a:r>
              <a:rPr lang="en-US" b="1" dirty="0" smtClean="0"/>
              <a:t>Poland’s President </a:t>
            </a:r>
            <a:r>
              <a:rPr lang="en-US" dirty="0"/>
              <a:t>f</a:t>
            </a:r>
            <a:r>
              <a:rPr lang="en-US" dirty="0" smtClean="0"/>
              <a:t>rom 1990-1995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Slobodan Milosevic</a:t>
            </a:r>
            <a:r>
              <a:rPr lang="en-US" b="1" dirty="0" smtClean="0"/>
              <a:t>:  </a:t>
            </a:r>
            <a:br>
              <a:rPr lang="en-US" b="1" dirty="0" smtClean="0"/>
            </a:br>
            <a:r>
              <a:rPr lang="en-US" sz="4000" b="1" dirty="0" smtClean="0"/>
              <a:t>Serbia 1989-1997 &amp; Yugoslavia 1997-2000</a:t>
            </a:r>
            <a:r>
              <a:rPr lang="en-US" b="1" dirty="0" smtClean="0"/>
              <a:t>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Politician</a:t>
            </a:r>
            <a:r>
              <a:rPr lang="en-US" dirty="0" smtClean="0"/>
              <a:t> whose policies contributed to </a:t>
            </a:r>
            <a:r>
              <a:rPr lang="en-US" b="1" dirty="0" smtClean="0"/>
              <a:t>Yugoslavia’s civil war</a:t>
            </a:r>
          </a:p>
          <a:p>
            <a:r>
              <a:rPr lang="en-US" b="1" dirty="0" smtClean="0"/>
              <a:t>Violence</a:t>
            </a:r>
            <a:r>
              <a:rPr lang="en-US" dirty="0" smtClean="0"/>
              <a:t> waged throughout the provinces of </a:t>
            </a:r>
            <a:r>
              <a:rPr lang="en-US" b="1" dirty="0" smtClean="0"/>
              <a:t>Serbia &amp; Kosovo</a:t>
            </a:r>
          </a:p>
          <a:p>
            <a:r>
              <a:rPr lang="en-US" dirty="0" smtClean="0"/>
              <a:t>Waged </a:t>
            </a:r>
            <a:r>
              <a:rPr lang="en-US" b="1" i="1" dirty="0" smtClean="0"/>
              <a:t>ethnic cleansing</a:t>
            </a:r>
            <a:r>
              <a:rPr lang="en-US" dirty="0" smtClean="0"/>
              <a:t> (synonym of genocide) against </a:t>
            </a:r>
            <a:r>
              <a:rPr lang="en-US" b="1" dirty="0" smtClean="0"/>
              <a:t>Albanians</a:t>
            </a:r>
            <a:r>
              <a:rPr lang="en-US" dirty="0" smtClean="0"/>
              <a:t> in Kosovo</a:t>
            </a:r>
          </a:p>
          <a:p>
            <a:r>
              <a:rPr lang="en-US" dirty="0" smtClean="0"/>
              <a:t>Convicted of </a:t>
            </a:r>
            <a:r>
              <a:rPr lang="en-US" b="1" dirty="0" smtClean="0"/>
              <a:t>“crimes against humanity” </a:t>
            </a:r>
            <a:r>
              <a:rPr lang="en-US" dirty="0" smtClean="0"/>
              <a:t>and sentenced to </a:t>
            </a:r>
            <a:r>
              <a:rPr lang="en-US" b="1" dirty="0" smtClean="0"/>
              <a:t>prison</a:t>
            </a:r>
          </a:p>
          <a:p>
            <a:r>
              <a:rPr lang="en-US" dirty="0" smtClean="0"/>
              <a:t>Found in his cell, dead of an apparent </a:t>
            </a:r>
            <a:r>
              <a:rPr lang="en-US" b="1" dirty="0" smtClean="0"/>
              <a:t>suicide</a:t>
            </a:r>
            <a:r>
              <a:rPr lang="en-US" dirty="0" smtClean="0"/>
              <a:t> in 2006.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TERMS to REMEMBER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Marshall Plan</a:t>
            </a:r>
            <a:r>
              <a:rPr lang="en-US" sz="2400" b="1" dirty="0" smtClean="0"/>
              <a:t> – </a:t>
            </a:r>
            <a:r>
              <a:rPr lang="en-US" sz="2400" dirty="0" smtClean="0"/>
              <a:t>U.S. provided billions of dollars in aid to war-torn countries after WWII to help them rebuild and ward-off communism</a:t>
            </a:r>
          </a:p>
          <a:p>
            <a:r>
              <a:rPr lang="en-US" sz="2400" b="1" u="sng" dirty="0" smtClean="0"/>
              <a:t>Truman Doctrine</a:t>
            </a:r>
            <a:r>
              <a:rPr lang="en-US" sz="2400" b="1" dirty="0" smtClean="0"/>
              <a:t> – </a:t>
            </a:r>
            <a:r>
              <a:rPr lang="en-US" sz="2400" dirty="0" smtClean="0"/>
              <a:t>U.S. “policy of containment” after WWII; keep communism where it already exists </a:t>
            </a:r>
          </a:p>
          <a:p>
            <a:r>
              <a:rPr lang="en-US" sz="2400" b="1" u="sng" dirty="0" smtClean="0"/>
              <a:t>Domino Theory</a:t>
            </a:r>
            <a:r>
              <a:rPr lang="en-US" sz="2400" b="1" dirty="0" smtClean="0"/>
              <a:t> – </a:t>
            </a:r>
            <a:r>
              <a:rPr lang="en-US" sz="2400" dirty="0" smtClean="0"/>
              <a:t>belief that if communism spread to other countries that it would continue to spread to other neighboring nations</a:t>
            </a:r>
          </a:p>
          <a:p>
            <a:r>
              <a:rPr lang="en-US" sz="2400" b="1" u="sng" dirty="0" smtClean="0"/>
              <a:t>Détente</a:t>
            </a:r>
            <a:r>
              <a:rPr lang="en-US" sz="2400" b="1" dirty="0" smtClean="0"/>
              <a:t> – </a:t>
            </a:r>
            <a:r>
              <a:rPr lang="en-US" sz="2400" dirty="0" smtClean="0"/>
              <a:t>periods of eased tension during the Cold War</a:t>
            </a:r>
          </a:p>
          <a:p>
            <a:r>
              <a:rPr lang="en-US" sz="2400" b="1" u="sng" dirty="0" smtClean="0"/>
              <a:t>Satellite states</a:t>
            </a:r>
            <a:r>
              <a:rPr lang="en-US" sz="2400" b="1" dirty="0" smtClean="0"/>
              <a:t> – </a:t>
            </a:r>
            <a:r>
              <a:rPr lang="en-US" sz="2400" dirty="0" smtClean="0"/>
              <a:t>Eastern European states that came under Soviet control </a:t>
            </a:r>
            <a:r>
              <a:rPr lang="en-US" sz="2400" smtClean="0"/>
              <a:t>after World War II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52107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Stalin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Soviet Union 1920-1953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Totalitarian dictator</a:t>
            </a:r>
          </a:p>
          <a:p>
            <a:r>
              <a:rPr lang="en-US" dirty="0" smtClean="0"/>
              <a:t>Brutally suppressed the Russian people</a:t>
            </a:r>
          </a:p>
          <a:p>
            <a:r>
              <a:rPr lang="en-US" b="1" dirty="0" smtClean="0"/>
              <a:t>Purged</a:t>
            </a:r>
            <a:r>
              <a:rPr lang="en-US" dirty="0" smtClean="0"/>
              <a:t> the country of opposition or sent advisories to the </a:t>
            </a:r>
            <a:r>
              <a:rPr lang="en-US" b="1" dirty="0" smtClean="0"/>
              <a:t>gulag</a:t>
            </a:r>
          </a:p>
          <a:p>
            <a:r>
              <a:rPr lang="en-US" b="1" dirty="0" smtClean="0"/>
              <a:t>Five-Year Plans </a:t>
            </a:r>
            <a:r>
              <a:rPr lang="en-US" dirty="0" smtClean="0"/>
              <a:t>to aid in </a:t>
            </a:r>
            <a:r>
              <a:rPr lang="en-US" b="1" dirty="0" smtClean="0"/>
              <a:t>industrialization</a:t>
            </a:r>
          </a:p>
          <a:p>
            <a:r>
              <a:rPr lang="en-US" b="1" dirty="0" smtClean="0"/>
              <a:t>Forced famine against the Ukrainians </a:t>
            </a:r>
          </a:p>
          <a:p>
            <a:r>
              <a:rPr lang="en-US" dirty="0" smtClean="0"/>
              <a:t>Allied with U.S. in WWII against Hitler</a:t>
            </a:r>
          </a:p>
          <a:p>
            <a:r>
              <a:rPr lang="en-US" b="1" dirty="0" smtClean="0"/>
              <a:t>Led the Soviet Union into the Cold War </a:t>
            </a:r>
            <a:r>
              <a:rPr lang="en-US" dirty="0" smtClean="0"/>
              <a:t>with U.S. following World War II</a:t>
            </a:r>
          </a:p>
          <a:p>
            <a:r>
              <a:rPr lang="en-US" dirty="0" smtClean="0"/>
              <a:t>Eastern European states became </a:t>
            </a:r>
            <a:r>
              <a:rPr lang="en-US" b="1" dirty="0" smtClean="0"/>
              <a:t>satellite states</a:t>
            </a:r>
            <a:r>
              <a:rPr lang="en-US" dirty="0" smtClean="0"/>
              <a:t> – were a </a:t>
            </a:r>
            <a:r>
              <a:rPr lang="en-US" b="1" dirty="0" smtClean="0"/>
              <a:t>“buffer” </a:t>
            </a:r>
            <a:r>
              <a:rPr lang="en-US" dirty="0" smtClean="0"/>
              <a:t>to Western countries and their </a:t>
            </a:r>
            <a:r>
              <a:rPr lang="en-US" b="1" dirty="0" smtClean="0"/>
              <a:t>resources</a:t>
            </a:r>
            <a:r>
              <a:rPr lang="en-US" dirty="0" smtClean="0"/>
              <a:t> helped the Soviet Union rebuild after WWII.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35864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Nikita Khrushchev</a:t>
            </a:r>
            <a:r>
              <a:rPr lang="en-US" b="1" dirty="0" smtClean="0"/>
              <a:t>:  Soviet Union 1953-1964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Stalin’s successor</a:t>
            </a:r>
          </a:p>
          <a:p>
            <a:r>
              <a:rPr lang="en-US" dirty="0" smtClean="0"/>
              <a:t>Began a period of </a:t>
            </a:r>
            <a:r>
              <a:rPr lang="en-US" b="1" dirty="0" smtClean="0"/>
              <a:t>De-Stalinization</a:t>
            </a:r>
            <a:r>
              <a:rPr lang="en-US" dirty="0" smtClean="0"/>
              <a:t> (ex. eased censorship &amp; freed some political prisoners)</a:t>
            </a:r>
            <a:endParaRPr lang="en-US" b="1" dirty="0" smtClean="0"/>
          </a:p>
          <a:p>
            <a:r>
              <a:rPr lang="en-US" dirty="0" smtClean="0"/>
              <a:t>Oversaw the construction of the </a:t>
            </a:r>
            <a:r>
              <a:rPr lang="en-US" b="1" dirty="0" smtClean="0"/>
              <a:t>Berlin Wall</a:t>
            </a:r>
            <a:r>
              <a:rPr lang="en-US" dirty="0" smtClean="0"/>
              <a:t> in </a:t>
            </a:r>
            <a:r>
              <a:rPr lang="en-US" b="1" dirty="0" smtClean="0"/>
              <a:t>1961</a:t>
            </a:r>
          </a:p>
          <a:p>
            <a:r>
              <a:rPr lang="en-US" dirty="0" smtClean="0"/>
              <a:t>Launched </a:t>
            </a:r>
            <a:r>
              <a:rPr lang="en-US" b="1" i="1" dirty="0" smtClean="0"/>
              <a:t>Sputnik I </a:t>
            </a:r>
            <a:r>
              <a:rPr lang="en-US" dirty="0" smtClean="0"/>
              <a:t>(1957)</a:t>
            </a:r>
          </a:p>
          <a:p>
            <a:r>
              <a:rPr lang="en-US" dirty="0" smtClean="0"/>
              <a:t>Placed short-range nuclear weapons in Cuba (</a:t>
            </a:r>
            <a:r>
              <a:rPr lang="en-US" b="1" dirty="0" smtClean="0"/>
              <a:t>Cuban Missile Crisis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Antagonized the West</a:t>
            </a:r>
          </a:p>
          <a:p>
            <a:r>
              <a:rPr lang="en-US" b="1" dirty="0" smtClean="0"/>
              <a:t>Suppressed revolts throughout Eastern Europe </a:t>
            </a:r>
            <a:r>
              <a:rPr lang="en-US" dirty="0" smtClean="0"/>
              <a:t>(ex. Hungary)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6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Leonid Brezhnev</a:t>
            </a:r>
            <a:r>
              <a:rPr lang="en-US" b="1" dirty="0" smtClean="0"/>
              <a:t>:  Soviet Union 1964-1982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Continued policy of </a:t>
            </a:r>
            <a:r>
              <a:rPr lang="en-US" b="1" dirty="0" smtClean="0"/>
              <a:t>De-Stalinization</a:t>
            </a:r>
          </a:p>
          <a:p>
            <a:r>
              <a:rPr lang="en-US" dirty="0" smtClean="0"/>
              <a:t>Wanted to “normalize” policies with the West</a:t>
            </a:r>
          </a:p>
          <a:p>
            <a:r>
              <a:rPr lang="en-US" dirty="0" smtClean="0"/>
              <a:t>Periods of </a:t>
            </a:r>
            <a:r>
              <a:rPr lang="en-US" b="1" dirty="0" smtClean="0"/>
              <a:t>détente </a:t>
            </a:r>
            <a:endParaRPr lang="en-US" dirty="0" smtClean="0"/>
          </a:p>
          <a:p>
            <a:r>
              <a:rPr lang="en-US" b="1" dirty="0" smtClean="0"/>
              <a:t>Expanded Soviet military</a:t>
            </a:r>
          </a:p>
          <a:p>
            <a:r>
              <a:rPr lang="en-US" dirty="0" smtClean="0"/>
              <a:t>Height of the space race</a:t>
            </a:r>
          </a:p>
          <a:p>
            <a:r>
              <a:rPr lang="en-US" b="1" u="sng" dirty="0" smtClean="0"/>
              <a:t>Brezhnev Doctrine</a:t>
            </a:r>
            <a:r>
              <a:rPr lang="en-US" dirty="0" smtClean="0"/>
              <a:t>:  Soviets will send troops to put down rebellions wherever Soviet control is threatened (ex. </a:t>
            </a:r>
            <a:r>
              <a:rPr lang="en-US" b="1" dirty="0" smtClean="0"/>
              <a:t>Afghan War of 1979</a:t>
            </a:r>
            <a:r>
              <a:rPr lang="en-US" dirty="0" smtClean="0"/>
              <a:t>)</a:t>
            </a:r>
            <a:endParaRPr lang="en-US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6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Mikhail Gorbachev</a:t>
            </a:r>
            <a:r>
              <a:rPr lang="en-US" b="1" dirty="0" smtClean="0"/>
              <a:t>:  Soviet Union 1985-1991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Worked with Pres. Reagan to improve relations with U.S.</a:t>
            </a:r>
          </a:p>
          <a:p>
            <a:r>
              <a:rPr lang="en-US" dirty="0" smtClean="0"/>
              <a:t>Signed </a:t>
            </a:r>
            <a:r>
              <a:rPr lang="en-US" b="1" dirty="0" smtClean="0"/>
              <a:t>Intermediate-Range Nuclear Forces Treaty</a:t>
            </a:r>
          </a:p>
          <a:p>
            <a:r>
              <a:rPr lang="en-US" dirty="0" smtClean="0"/>
              <a:t>Gave several </a:t>
            </a:r>
            <a:r>
              <a:rPr lang="en-US" b="1" dirty="0" smtClean="0"/>
              <a:t>satellite states their freedom</a:t>
            </a:r>
          </a:p>
          <a:p>
            <a:r>
              <a:rPr lang="en-US" b="1" i="1" u="sng" dirty="0" smtClean="0"/>
              <a:t>Glasnost</a:t>
            </a:r>
            <a:r>
              <a:rPr lang="en-US" dirty="0" smtClean="0"/>
              <a:t>:  “openness;” ended censorship in the Soviet Union</a:t>
            </a:r>
          </a:p>
          <a:p>
            <a:r>
              <a:rPr lang="en-US" b="1" i="1" u="sng" dirty="0" smtClean="0"/>
              <a:t>Perestroika</a:t>
            </a:r>
            <a:r>
              <a:rPr lang="en-US" dirty="0" smtClean="0"/>
              <a:t>:  reformed the Soviet economy away from communism</a:t>
            </a:r>
          </a:p>
          <a:p>
            <a:r>
              <a:rPr lang="en-US" b="1" dirty="0" smtClean="0"/>
              <a:t>Cold War comes to an end under his leadership and despite continued economic turmoil, communism falls in the Soviet Union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4330"/>
            <a:ext cx="4191000" cy="514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Mao Zedong</a:t>
            </a:r>
            <a:r>
              <a:rPr lang="en-US" b="1" dirty="0" smtClean="0"/>
              <a:t>:  China 1949-1976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Comes to power after defeating Jiang </a:t>
            </a:r>
            <a:r>
              <a:rPr lang="en-US" dirty="0" err="1" smtClean="0"/>
              <a:t>Jieshi</a:t>
            </a:r>
            <a:r>
              <a:rPr lang="en-US" dirty="0" smtClean="0"/>
              <a:t> in the </a:t>
            </a:r>
            <a:r>
              <a:rPr lang="en-US" b="1" dirty="0" smtClean="0"/>
              <a:t>Communist Revolution</a:t>
            </a:r>
          </a:p>
          <a:p>
            <a:r>
              <a:rPr lang="en-US" dirty="0" smtClean="0"/>
              <a:t>Leads followers on the </a:t>
            </a:r>
            <a:r>
              <a:rPr lang="en-US" b="1" dirty="0" smtClean="0"/>
              <a:t>Long March</a:t>
            </a:r>
          </a:p>
          <a:p>
            <a:r>
              <a:rPr lang="en-US" b="1" dirty="0" smtClean="0"/>
              <a:t>Totalitarian Dictator</a:t>
            </a:r>
          </a:p>
          <a:p>
            <a:r>
              <a:rPr lang="en-US" dirty="0" smtClean="0"/>
              <a:t>His economic plan is the </a:t>
            </a:r>
            <a:r>
              <a:rPr lang="en-US" b="1" i="1" dirty="0" smtClean="0"/>
              <a:t>Great Leap Forward </a:t>
            </a:r>
            <a:r>
              <a:rPr lang="en-US" dirty="0" smtClean="0"/>
              <a:t>(</a:t>
            </a:r>
            <a:r>
              <a:rPr lang="en-US" dirty="0" err="1" smtClean="0"/>
              <a:t>exs</a:t>
            </a:r>
            <a:r>
              <a:rPr lang="en-US" dirty="0" smtClean="0"/>
              <a:t>. </a:t>
            </a:r>
            <a:r>
              <a:rPr lang="en-US" b="1" dirty="0" smtClean="0"/>
              <a:t>command </a:t>
            </a:r>
            <a:r>
              <a:rPr lang="en-US" b="1" dirty="0" err="1" smtClean="0"/>
              <a:t>ecomony</a:t>
            </a:r>
            <a:r>
              <a:rPr lang="en-US" dirty="0" smtClean="0"/>
              <a:t>, </a:t>
            </a:r>
            <a:r>
              <a:rPr lang="en-US" b="1" dirty="0" smtClean="0"/>
              <a:t>communes</a:t>
            </a:r>
            <a:r>
              <a:rPr lang="en-US" dirty="0" smtClean="0"/>
              <a:t>)</a:t>
            </a:r>
            <a:endParaRPr lang="en-US" b="1" i="1" dirty="0" smtClean="0"/>
          </a:p>
          <a:p>
            <a:r>
              <a:rPr lang="en-US" b="1" u="sng" dirty="0" smtClean="0"/>
              <a:t>Cultural Revolution</a:t>
            </a:r>
            <a:r>
              <a:rPr lang="en-US" b="1" dirty="0" smtClean="0"/>
              <a:t>:  </a:t>
            </a:r>
            <a:r>
              <a:rPr lang="en-US" b="1" i="1" dirty="0" smtClean="0"/>
              <a:t>Little Red Book</a:t>
            </a:r>
          </a:p>
          <a:p>
            <a:r>
              <a:rPr lang="en-US" b="1" dirty="0" smtClean="0"/>
              <a:t>Purges country of almost 30 million peasants and suspected </a:t>
            </a:r>
            <a:r>
              <a:rPr lang="en-US" b="1" dirty="0" smtClean="0"/>
              <a:t>opposition</a:t>
            </a:r>
          </a:p>
          <a:p>
            <a:r>
              <a:rPr lang="en-US" dirty="0" smtClean="0"/>
              <a:t>Supported communist states in both Korean &amp; Vietnam conflicts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41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Fidel Castro</a:t>
            </a:r>
            <a:r>
              <a:rPr lang="en-US" b="1" dirty="0" smtClean="0"/>
              <a:t>:  Cuba 1976-2008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Overthrew Batista in Cuban Revolution </a:t>
            </a:r>
            <a:r>
              <a:rPr lang="en-US" dirty="0" smtClean="0"/>
              <a:t>(</a:t>
            </a:r>
            <a:r>
              <a:rPr lang="en-US" b="1" dirty="0" smtClean="0"/>
              <a:t>guerrilla warfare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Cuba becomes </a:t>
            </a:r>
            <a:r>
              <a:rPr lang="en-US" b="1" dirty="0" smtClean="0"/>
              <a:t>first communist nation in the Western Hemisphere</a:t>
            </a:r>
          </a:p>
          <a:p>
            <a:r>
              <a:rPr lang="en-US" b="1" dirty="0" smtClean="0"/>
              <a:t>Communist </a:t>
            </a:r>
            <a:r>
              <a:rPr lang="en-US" b="1" smtClean="0"/>
              <a:t>Dictator </a:t>
            </a:r>
          </a:p>
          <a:p>
            <a:r>
              <a:rPr lang="en-US" b="1" smtClean="0"/>
              <a:t>Cuban </a:t>
            </a:r>
            <a:r>
              <a:rPr lang="en-US" b="1" dirty="0" smtClean="0"/>
              <a:t>Missile Crisis</a:t>
            </a:r>
          </a:p>
          <a:p>
            <a:r>
              <a:rPr lang="en-US" b="1" dirty="0" smtClean="0"/>
              <a:t>Allies with the Soviet Union</a:t>
            </a:r>
          </a:p>
          <a:p>
            <a:r>
              <a:rPr lang="en-US" dirty="0" smtClean="0"/>
              <a:t>U.S. attempted to overthrow him during </a:t>
            </a:r>
            <a:r>
              <a:rPr lang="en-US" b="1" dirty="0" smtClean="0"/>
              <a:t>failed Bay of Pigs Invasion</a:t>
            </a:r>
            <a:endParaRPr lang="en-US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 Chi Minh</a:t>
            </a:r>
            <a:r>
              <a:rPr lang="en-US" b="1" dirty="0" smtClean="0"/>
              <a:t>:  Vietnam 1954-1969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Leader of the North Vietnamese Communist Forces </a:t>
            </a:r>
            <a:r>
              <a:rPr lang="en-US" dirty="0" smtClean="0"/>
              <a:t>during their war with France and the </a:t>
            </a:r>
            <a:r>
              <a:rPr lang="en-US" b="1" dirty="0" smtClean="0"/>
              <a:t>Vietnam Conflict </a:t>
            </a:r>
            <a:r>
              <a:rPr lang="en-US" dirty="0" smtClean="0"/>
              <a:t>with the U.S.</a:t>
            </a:r>
          </a:p>
          <a:p>
            <a:r>
              <a:rPr lang="en-US" b="1" dirty="0" smtClean="0"/>
              <a:t>Unified all of Vietnam under communist rule when U.S. withdrew in 1973</a:t>
            </a:r>
          </a:p>
          <a:p>
            <a:r>
              <a:rPr lang="en-US" dirty="0" smtClean="0"/>
              <a:t>Supply line of troops and supplies between North and South during the war was called the </a:t>
            </a:r>
            <a:r>
              <a:rPr lang="en-US" b="1" dirty="0" smtClean="0"/>
              <a:t>Ho Chi Minh Trail</a:t>
            </a:r>
          </a:p>
          <a:p>
            <a:r>
              <a:rPr lang="en-US" b="1" dirty="0" smtClean="0"/>
              <a:t>After its collapse in 1974, South Vietnam’s capital of Saigon was renamed Ho Chi Minh City.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4196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Pol Pot</a:t>
            </a:r>
            <a:r>
              <a:rPr lang="en-US" b="1" dirty="0" smtClean="0"/>
              <a:t>:  Cambodia 1963-1981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Leader of the </a:t>
            </a:r>
            <a:r>
              <a:rPr lang="en-US" b="1" dirty="0" smtClean="0"/>
              <a:t>Khmer Rouge</a:t>
            </a:r>
          </a:p>
          <a:p>
            <a:r>
              <a:rPr lang="en-US" b="1" dirty="0" smtClean="0"/>
              <a:t>Communist Dictator </a:t>
            </a:r>
            <a:r>
              <a:rPr lang="en-US" dirty="0" smtClean="0"/>
              <a:t>(</a:t>
            </a:r>
            <a:r>
              <a:rPr lang="en-US" b="1" dirty="0" smtClean="0"/>
              <a:t>totalitarian state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“Year Zero”</a:t>
            </a:r>
          </a:p>
          <a:p>
            <a:r>
              <a:rPr lang="en-US" dirty="0" smtClean="0"/>
              <a:t>Moved urban people to </a:t>
            </a:r>
            <a:r>
              <a:rPr lang="en-US" b="1" dirty="0" smtClean="0"/>
              <a:t>communes</a:t>
            </a:r>
            <a:r>
              <a:rPr lang="en-US" dirty="0" smtClean="0"/>
              <a:t>.  Many died doing intense farming and forced labor (</a:t>
            </a:r>
            <a:r>
              <a:rPr lang="en-US" b="1" dirty="0" smtClean="0"/>
              <a:t>“Killing Fields of Cambodia</a:t>
            </a:r>
            <a:r>
              <a:rPr lang="en-US" b="1" dirty="0" smtClean="0"/>
              <a:t>”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Genocide</a:t>
            </a:r>
            <a:r>
              <a:rPr lang="en-US" dirty="0" smtClean="0"/>
              <a:t> of an estimated </a:t>
            </a:r>
            <a:r>
              <a:rPr lang="en-US" b="1" dirty="0" smtClean="0"/>
              <a:t>8 million </a:t>
            </a:r>
            <a:r>
              <a:rPr lang="en-US" dirty="0" smtClean="0"/>
              <a:t>people.</a:t>
            </a:r>
            <a:endParaRPr lang="en-US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894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Joseph Stalin:  Soviet Union 1920-1953</vt:lpstr>
      <vt:lpstr>Nikita Khrushchev:  Soviet Union 1953-1964 </vt:lpstr>
      <vt:lpstr>Leonid Brezhnev:  Soviet Union 1964-1982</vt:lpstr>
      <vt:lpstr>Mikhail Gorbachev:  Soviet Union 1985-1991 </vt:lpstr>
      <vt:lpstr>Mao Zedong:  China 1949-1976</vt:lpstr>
      <vt:lpstr>Fidel Castro:  Cuba 1976-2008</vt:lpstr>
      <vt:lpstr>Ho Chi Minh:  Vietnam 1954-1969 </vt:lpstr>
      <vt:lpstr>Pol Pot:  Cambodia 1963-1981</vt:lpstr>
      <vt:lpstr>35th Pres. John F. Kennedy:  U.S. 1961-1963</vt:lpstr>
      <vt:lpstr>36th Pres. Lyndon B. Johnson:  U.S. 1963-1969</vt:lpstr>
      <vt:lpstr>37th Pres. Richard Nixon:  U.S. 1969-1974</vt:lpstr>
      <vt:lpstr>40th Pres. Ronald Reagan:  U.S. 1981-1989</vt:lpstr>
      <vt:lpstr>Lech Walesa:  Poland 1983-1995</vt:lpstr>
      <vt:lpstr>Slobodan Milosevic:   Serbia 1989-1997 &amp; Yugoslavia 1997-2000  </vt:lpstr>
      <vt:lpstr>COLD WAR TERMS to REMEMBER:</vt:lpstr>
    </vt:vector>
  </TitlesOfParts>
  <Company>Canajoharie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Instructional Technology</dc:creator>
  <cp:lastModifiedBy>Instructional Technology</cp:lastModifiedBy>
  <cp:revision>39</cp:revision>
  <cp:lastPrinted>2016-03-22T17:49:31Z</cp:lastPrinted>
  <dcterms:created xsi:type="dcterms:W3CDTF">2015-03-25T16:22:10Z</dcterms:created>
  <dcterms:modified xsi:type="dcterms:W3CDTF">2016-03-22T18:03:47Z</dcterms:modified>
</cp:coreProperties>
</file>